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4" r:id="rId3"/>
    <p:sldId id="265" r:id="rId4"/>
    <p:sldId id="257" r:id="rId5"/>
    <p:sldId id="258" r:id="rId6"/>
    <p:sldId id="259" r:id="rId7"/>
    <p:sldId id="260" r:id="rId8"/>
    <p:sldId id="261" r:id="rId9"/>
    <p:sldId id="262" r:id="rId10"/>
    <p:sldId id="263"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B7462E6A-85BC-4CD5-BE49-DF5952BA0EA5}" type="datetimeFigureOut">
              <a:rPr lang="en-US" smtClean="0"/>
              <a:pPr/>
              <a:t>12/21/2022</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79FDF027-B4EE-4C44-B5CC-B21684EB84E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7462E6A-85BC-4CD5-BE49-DF5952BA0EA5}" type="datetimeFigureOut">
              <a:rPr lang="en-US" smtClean="0"/>
              <a:pPr/>
              <a:t>12/21/2022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FDF027-B4EE-4C44-B5CC-B21684EB84E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B7462E6A-85BC-4CD5-BE49-DF5952BA0EA5}" type="datetimeFigureOut">
              <a:rPr lang="en-US" smtClean="0"/>
              <a:pPr/>
              <a:t>12/21/2022</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79FDF027-B4EE-4C44-B5CC-B21684EB84E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7462E6A-85BC-4CD5-BE49-DF5952BA0EA5}" type="datetimeFigureOut">
              <a:rPr lang="en-US" smtClean="0"/>
              <a:pPr/>
              <a:t>12/21/2022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79FDF027-B4EE-4C44-B5CC-B21684EB84E6}"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B7462E6A-85BC-4CD5-BE49-DF5952BA0EA5}" type="datetimeFigureOut">
              <a:rPr lang="en-US" smtClean="0"/>
              <a:pPr/>
              <a:t>12/21/2022</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79FDF027-B4EE-4C44-B5CC-B21684EB84E6}"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B7462E6A-85BC-4CD5-BE49-DF5952BA0EA5}" type="datetimeFigureOut">
              <a:rPr lang="en-US" smtClean="0"/>
              <a:pPr/>
              <a:t>12/21/2022</a:t>
            </a:fld>
            <a:endParaRPr lang="en-US"/>
          </a:p>
        </p:txBody>
      </p:sp>
      <p:sp>
        <p:nvSpPr>
          <p:cNvPr id="10" name="Slide Number Placeholder 9"/>
          <p:cNvSpPr>
            <a:spLocks noGrp="1"/>
          </p:cNvSpPr>
          <p:nvPr>
            <p:ph type="sldNum" sz="quarter" idx="16"/>
          </p:nvPr>
        </p:nvSpPr>
        <p:spPr/>
        <p:txBody>
          <a:bodyPr rtlCol="0"/>
          <a:lstStyle/>
          <a:p>
            <a:fld id="{79FDF027-B4EE-4C44-B5CC-B21684EB84E6}"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B7462E6A-85BC-4CD5-BE49-DF5952BA0EA5}" type="datetimeFigureOut">
              <a:rPr lang="en-US" smtClean="0"/>
              <a:pPr/>
              <a:t>12/21/2022</a:t>
            </a:fld>
            <a:endParaRPr lang="en-US"/>
          </a:p>
        </p:txBody>
      </p:sp>
      <p:sp>
        <p:nvSpPr>
          <p:cNvPr id="12" name="Slide Number Placeholder 11"/>
          <p:cNvSpPr>
            <a:spLocks noGrp="1"/>
          </p:cNvSpPr>
          <p:nvPr>
            <p:ph type="sldNum" sz="quarter" idx="16"/>
          </p:nvPr>
        </p:nvSpPr>
        <p:spPr/>
        <p:txBody>
          <a:bodyPr rtlCol="0"/>
          <a:lstStyle/>
          <a:p>
            <a:fld id="{79FDF027-B4EE-4C44-B5CC-B21684EB84E6}"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7462E6A-85BC-4CD5-BE49-DF5952BA0EA5}" type="datetimeFigureOut">
              <a:rPr lang="en-US" smtClean="0"/>
              <a:pPr/>
              <a:t>12/21/2022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79FDF027-B4EE-4C44-B5CC-B21684EB84E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462E6A-85BC-4CD5-BE49-DF5952BA0EA5}" type="datetimeFigureOut">
              <a:rPr lang="en-US" smtClean="0"/>
              <a:pPr/>
              <a:t>12/21/2022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79FDF027-B4EE-4C44-B5CC-B21684EB84E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7462E6A-85BC-4CD5-BE49-DF5952BA0EA5}" type="datetimeFigureOut">
              <a:rPr lang="en-US" smtClean="0"/>
              <a:pPr/>
              <a:t>12/21/2022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79FDF027-B4EE-4C44-B5CC-B21684EB84E6}"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B7462E6A-85BC-4CD5-BE49-DF5952BA0EA5}" type="datetimeFigureOut">
              <a:rPr lang="en-US" smtClean="0"/>
              <a:pPr/>
              <a:t>12/21/2022</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79FDF027-B4EE-4C44-B5CC-B21684EB84E6}"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B7462E6A-85BC-4CD5-BE49-DF5952BA0EA5}" type="datetimeFigureOut">
              <a:rPr lang="en-US" smtClean="0"/>
              <a:pPr/>
              <a:t>12/21/2022</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79FDF027-B4EE-4C44-B5CC-B21684EB84E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7.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4038600"/>
            <a:ext cx="7772400" cy="1828800"/>
          </a:xfrm>
        </p:spPr>
        <p:txBody>
          <a:bodyPr>
            <a:noAutofit/>
          </a:bodyPr>
          <a:lstStyle/>
          <a:p>
            <a:r>
              <a:rPr lang="en-US" sz="4800" b="1" i="1" dirty="0" smtClean="0">
                <a:solidFill>
                  <a:srgbClr val="00B050"/>
                </a:solidFill>
                <a:latin typeface="Times New Roman" pitchFamily="18" charset="0"/>
                <a:cs typeface="Times New Roman" pitchFamily="18" charset="0"/>
              </a:rPr>
              <a:t>WESTERN PHILOSOPHY</a:t>
            </a:r>
            <a:r>
              <a:rPr lang="bn-IN" sz="4800" b="1" i="1" dirty="0" smtClean="0">
                <a:solidFill>
                  <a:srgbClr val="00B050"/>
                </a:solidFill>
              </a:rPr>
              <a:t/>
            </a:r>
            <a:br>
              <a:rPr lang="bn-IN" sz="4800" b="1" i="1" dirty="0" smtClean="0">
                <a:solidFill>
                  <a:srgbClr val="00B050"/>
                </a:solidFill>
              </a:rPr>
            </a:br>
            <a:r>
              <a:rPr lang="bn-IN" sz="4800" b="1" i="1" dirty="0" smtClean="0">
                <a:solidFill>
                  <a:srgbClr val="00B050"/>
                </a:solidFill>
              </a:rPr>
              <a:t>পাশ্চাত্য দর্শন</a:t>
            </a:r>
            <a:endParaRPr lang="en-US" sz="4800" b="1" i="1" dirty="0">
              <a:solidFill>
                <a:srgbClr val="00B050"/>
              </a:solidFill>
            </a:endParaRPr>
          </a:p>
        </p:txBody>
      </p:sp>
      <p:sp>
        <p:nvSpPr>
          <p:cNvPr id="3" name="Subtitle 2"/>
          <p:cNvSpPr>
            <a:spLocks noGrp="1"/>
          </p:cNvSpPr>
          <p:nvPr>
            <p:ph type="subTitle" idx="1"/>
          </p:nvPr>
        </p:nvSpPr>
        <p:spPr/>
        <p:txBody>
          <a:bodyPr>
            <a:normAutofit/>
          </a:bodyPr>
          <a:lstStyle/>
          <a:p>
            <a:r>
              <a:rPr lang="en-US" sz="3600" b="1" dirty="0" smtClean="0">
                <a:solidFill>
                  <a:srgbClr val="0070C0"/>
                </a:solidFill>
              </a:rPr>
              <a:t>Shorts question and answer</a:t>
            </a:r>
            <a:r>
              <a:rPr lang="bn-IN" sz="3600" b="1" dirty="0" smtClean="0">
                <a:solidFill>
                  <a:srgbClr val="0070C0"/>
                </a:solidFill>
              </a:rPr>
              <a:t> </a:t>
            </a:r>
            <a:endParaRPr lang="en-US" sz="3600" b="1" dirty="0">
              <a:solidFill>
                <a:srgbClr val="0070C0"/>
              </a:solidFill>
            </a:endParaRPr>
          </a:p>
        </p:txBody>
      </p:sp>
      <p:pic>
        <p:nvPicPr>
          <p:cNvPr id="1026" name="Picture 2" descr="C:\Users\pholo\Desktop\download.jpg"/>
          <p:cNvPicPr>
            <a:picLocks noChangeAspect="1" noChangeArrowheads="1"/>
          </p:cNvPicPr>
          <p:nvPr/>
        </p:nvPicPr>
        <p:blipFill>
          <a:blip r:embed="rId2"/>
          <a:srcRect/>
          <a:stretch>
            <a:fillRect/>
          </a:stretch>
        </p:blipFill>
        <p:spPr bwMode="auto">
          <a:xfrm>
            <a:off x="1219200" y="457200"/>
            <a:ext cx="5791200" cy="370998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6" name="Picture 5"/>
          <p:cNvPicPr>
            <a:picLocks noChangeAspect="1" noChangeArrowheads="1"/>
          </p:cNvPicPr>
          <p:nvPr/>
        </p:nvPicPr>
        <p:blipFill>
          <a:blip r:embed="rId3" cstate="print"/>
          <a:srcRect/>
          <a:stretch>
            <a:fillRect/>
          </a:stretch>
        </p:blipFill>
        <p:spPr bwMode="auto">
          <a:xfrm>
            <a:off x="7924800" y="228600"/>
            <a:ext cx="990600" cy="762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n-IN" b="1" dirty="0" smtClean="0">
                <a:solidFill>
                  <a:srgbClr val="C00000"/>
                </a:solidFill>
              </a:rPr>
              <a:t>বার্কলের মতে দ্রব্য ক’টি ও কী কী?</a:t>
            </a:r>
            <a:endParaRPr lang="en-US" b="1" dirty="0">
              <a:solidFill>
                <a:srgbClr val="C00000"/>
              </a:solidFill>
            </a:endParaRPr>
          </a:p>
        </p:txBody>
      </p:sp>
      <p:sp>
        <p:nvSpPr>
          <p:cNvPr id="4" name="Content Placeholder 3"/>
          <p:cNvSpPr>
            <a:spLocks noGrp="1"/>
          </p:cNvSpPr>
          <p:nvPr>
            <p:ph sz="quarter" idx="2"/>
          </p:nvPr>
        </p:nvSpPr>
        <p:spPr/>
        <p:txBody>
          <a:bodyPr/>
          <a:lstStyle/>
          <a:p>
            <a:endParaRPr lang="bn-IN" dirty="0" smtClean="0"/>
          </a:p>
          <a:p>
            <a:pPr algn="just"/>
            <a:r>
              <a:rPr lang="bn-IN" sz="3200" b="1" dirty="0" smtClean="0"/>
              <a:t>বার্কলের মতে দ্রব্য হল দুটি – জীবাত্মা ও পরমাত্মা বা ঈশ্বর।</a:t>
            </a:r>
            <a:endParaRPr lang="en-US" sz="3200" b="1" dirty="0"/>
          </a:p>
        </p:txBody>
      </p:sp>
      <p:pic>
        <p:nvPicPr>
          <p:cNvPr id="7170" name="Picture 2" descr="C:\Users\pholo\Desktop\download (2).jpg"/>
          <p:cNvPicPr>
            <a:picLocks noGrp="1" noChangeAspect="1" noChangeArrowheads="1"/>
          </p:cNvPicPr>
          <p:nvPr>
            <p:ph sz="quarter" idx="1"/>
          </p:nvPr>
        </p:nvPicPr>
        <p:blipFill>
          <a:blip r:embed="rId2"/>
          <a:srcRect/>
          <a:stretch>
            <a:fillRect/>
          </a:stretch>
        </p:blipFill>
        <p:spPr bwMode="auto">
          <a:xfrm>
            <a:off x="762000" y="1828800"/>
            <a:ext cx="3581400" cy="3886200"/>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pic>
        <p:nvPicPr>
          <p:cNvPr id="6" name="Picture 5"/>
          <p:cNvPicPr>
            <a:picLocks noChangeAspect="1" noChangeArrowheads="1"/>
          </p:cNvPicPr>
          <p:nvPr/>
        </p:nvPicPr>
        <p:blipFill>
          <a:blip r:embed="rId3" cstate="print"/>
          <a:srcRect/>
          <a:stretch>
            <a:fillRect/>
          </a:stretch>
        </p:blipFill>
        <p:spPr bwMode="auto">
          <a:xfrm>
            <a:off x="7924800" y="228600"/>
            <a:ext cx="990600" cy="7620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n-IN" b="1" dirty="0" smtClean="0">
                <a:solidFill>
                  <a:srgbClr val="C00000"/>
                </a:solidFill>
              </a:rPr>
              <a:t>কার্য-কারণ সম্পর্কে প্রসক্তিবাদ কাকে বলে?</a:t>
            </a:r>
            <a:endParaRPr lang="en-US" b="1" dirty="0">
              <a:solidFill>
                <a:srgbClr val="C00000"/>
              </a:solidFill>
            </a:endParaRPr>
          </a:p>
        </p:txBody>
      </p:sp>
      <p:sp>
        <p:nvSpPr>
          <p:cNvPr id="3" name="Content Placeholder 2"/>
          <p:cNvSpPr>
            <a:spLocks noGrp="1"/>
          </p:cNvSpPr>
          <p:nvPr>
            <p:ph sz="quarter" idx="1"/>
          </p:nvPr>
        </p:nvSpPr>
        <p:spPr/>
        <p:txBody>
          <a:bodyPr/>
          <a:lstStyle/>
          <a:p>
            <a:endParaRPr lang="en-US"/>
          </a:p>
        </p:txBody>
      </p:sp>
      <p:sp>
        <p:nvSpPr>
          <p:cNvPr id="4" name="Content Placeholder 3"/>
          <p:cNvSpPr>
            <a:spLocks noGrp="1"/>
          </p:cNvSpPr>
          <p:nvPr>
            <p:ph sz="quarter" idx="2"/>
          </p:nvPr>
        </p:nvSpPr>
        <p:spPr>
          <a:xfrm>
            <a:off x="762000" y="2057400"/>
            <a:ext cx="7162800" cy="4068763"/>
          </a:xfrm>
        </p:spPr>
        <p:txBody>
          <a:bodyPr>
            <a:normAutofit/>
          </a:bodyPr>
          <a:lstStyle/>
          <a:p>
            <a:pPr algn="just"/>
            <a:r>
              <a:rPr lang="bn-IN" sz="3200" b="1" dirty="0" smtClean="0"/>
              <a:t>বুদ্ধিবাদী দার্শনিকদের স্বীকৃত কার্য-কারণ সম্পর্কিত মতবাদ প্রসক্তিবাদ নামে  পরিচিত। এর মুল বক্তব্য হল কারণ ও কার্যের সম্বন্ধ হল আভ্যন্তরীন বা অবশ্যম্ভাবী। অর্থাৎ কারণ ঘটলে কার্য না ঘটে পাড়ে না। </a:t>
            </a:r>
            <a:endParaRPr lang="en-US" sz="3200" b="1" dirty="0"/>
          </a:p>
        </p:txBody>
      </p:sp>
      <p:pic>
        <p:nvPicPr>
          <p:cNvPr id="6" name="Picture 5"/>
          <p:cNvPicPr>
            <a:picLocks noChangeAspect="1" noChangeArrowheads="1"/>
          </p:cNvPicPr>
          <p:nvPr/>
        </p:nvPicPr>
        <p:blipFill>
          <a:blip r:embed="rId2" cstate="print"/>
          <a:srcRect/>
          <a:stretch>
            <a:fillRect/>
          </a:stretch>
        </p:blipFill>
        <p:spPr bwMode="auto">
          <a:xfrm>
            <a:off x="7924800" y="228600"/>
            <a:ext cx="990600" cy="762000"/>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i="1" dirty="0" smtClean="0"/>
          </a:p>
          <a:p>
            <a:endParaRPr lang="en-US" i="1" dirty="0" smtClean="0"/>
          </a:p>
          <a:p>
            <a:endParaRPr lang="en-US" i="1" dirty="0" smtClean="0"/>
          </a:p>
          <a:p>
            <a:endParaRPr lang="en-US" i="1" dirty="0" smtClean="0"/>
          </a:p>
          <a:p>
            <a:endParaRPr lang="en-US" i="1" dirty="0" smtClean="0"/>
          </a:p>
          <a:p>
            <a:pPr lvl="8"/>
            <a:endParaRPr lang="en-US" i="1" dirty="0" smtClean="0"/>
          </a:p>
          <a:p>
            <a:pPr lvl="8"/>
            <a:r>
              <a:rPr lang="en-US" dirty="0" smtClean="0"/>
              <a:t>Prof </a:t>
            </a:r>
            <a:r>
              <a:rPr lang="en-US" dirty="0" err="1" smtClean="0"/>
              <a:t>Barun</a:t>
            </a:r>
            <a:r>
              <a:rPr lang="en-US" dirty="0" smtClean="0"/>
              <a:t> Ball</a:t>
            </a:r>
            <a:endParaRPr lang="en-US" dirty="0"/>
          </a:p>
        </p:txBody>
      </p:sp>
      <p:pic>
        <p:nvPicPr>
          <p:cNvPr id="4" name="Picture 2" descr="C:\Users\pholo\Documents\the pic.jpg"/>
          <p:cNvPicPr>
            <a:picLocks noChangeAspect="1" noChangeArrowheads="1"/>
          </p:cNvPicPr>
          <p:nvPr/>
        </p:nvPicPr>
        <p:blipFill>
          <a:blip r:embed="rId2"/>
          <a:srcRect/>
          <a:stretch>
            <a:fillRect/>
          </a:stretch>
        </p:blipFill>
        <p:spPr bwMode="auto">
          <a:xfrm>
            <a:off x="381000" y="228600"/>
            <a:ext cx="8534400" cy="6324600"/>
          </a:xfrm>
          <a:prstGeom prst="rect">
            <a:avLst/>
          </a:prstGeom>
          <a:noFill/>
        </p:spPr>
      </p:pic>
      <p:pic>
        <p:nvPicPr>
          <p:cNvPr id="5" name="Picture 4"/>
          <p:cNvPicPr>
            <a:picLocks noChangeAspect="1" noChangeArrowheads="1"/>
          </p:cNvPicPr>
          <p:nvPr/>
        </p:nvPicPr>
        <p:blipFill>
          <a:blip r:embed="rId3" cstate="print"/>
          <a:srcRect/>
          <a:stretch>
            <a:fillRect/>
          </a:stretch>
        </p:blipFill>
        <p:spPr bwMode="auto">
          <a:xfrm>
            <a:off x="7924800" y="228600"/>
            <a:ext cx="990600" cy="762000"/>
          </a:xfrm>
          <a:prstGeom prst="rect">
            <a:avLst/>
          </a:prstGeom>
          <a:noFill/>
          <a:ln w="9525">
            <a:noFill/>
            <a:miter lim="800000"/>
            <a:headEnd/>
            <a:tailEnd/>
          </a:ln>
          <a:effectLst/>
        </p:spPr>
      </p:pic>
      <p:sp>
        <p:nvSpPr>
          <p:cNvPr id="6" name="Rectangle 5"/>
          <p:cNvSpPr/>
          <p:nvPr/>
        </p:nvSpPr>
        <p:spPr>
          <a:xfrm>
            <a:off x="4038600" y="1143000"/>
            <a:ext cx="4191000" cy="5661600"/>
          </a:xfrm>
          <a:prstGeom prst="rect">
            <a:avLst/>
          </a:prstGeom>
        </p:spPr>
        <p:txBody>
          <a:bodyPr wrap="square">
            <a:spAutoFit/>
          </a:bodyPr>
          <a:lstStyle/>
          <a:p>
            <a:pPr lvl="8"/>
            <a:r>
              <a:rPr lang="en-US" sz="4400" i="1" dirty="0" smtClean="0"/>
              <a:t>Thank You</a:t>
            </a:r>
          </a:p>
        </p:txBody>
      </p:sp>
    </p:spTree>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blinds(horizontal)">
                                      <p:cBhvr>
                                        <p:cTn id="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n-IN" b="1" dirty="0" smtClean="0">
                <a:solidFill>
                  <a:srgbClr val="C00000"/>
                </a:solidFill>
              </a:rPr>
              <a:t>স্পীনোজার মতে দ্রব্য ক’টি ও কী কী? </a:t>
            </a:r>
            <a:endParaRPr lang="en-US" b="1" dirty="0">
              <a:solidFill>
                <a:srgbClr val="C00000"/>
              </a:solidFill>
            </a:endParaRPr>
          </a:p>
        </p:txBody>
      </p:sp>
      <p:sp>
        <p:nvSpPr>
          <p:cNvPr id="4" name="Content Placeholder 3"/>
          <p:cNvSpPr>
            <a:spLocks noGrp="1"/>
          </p:cNvSpPr>
          <p:nvPr>
            <p:ph sz="quarter" idx="2"/>
          </p:nvPr>
        </p:nvSpPr>
        <p:spPr>
          <a:xfrm>
            <a:off x="3886200" y="2209800"/>
            <a:ext cx="4800600" cy="3916363"/>
          </a:xfrm>
        </p:spPr>
        <p:txBody>
          <a:bodyPr>
            <a:normAutofit/>
          </a:bodyPr>
          <a:lstStyle/>
          <a:p>
            <a:pPr algn="just"/>
            <a:endParaRPr lang="bn-IN" sz="3200" b="1" dirty="0" smtClean="0"/>
          </a:p>
          <a:p>
            <a:pPr algn="just"/>
            <a:r>
              <a:rPr lang="bn-IN" sz="3200" b="1" dirty="0" smtClean="0"/>
              <a:t>স্পীনোজার মতে দ্রব্য হল একটি, সেটি হল ঈশ্বর।</a:t>
            </a:r>
            <a:endParaRPr lang="en-US" sz="3200" b="1" dirty="0"/>
          </a:p>
        </p:txBody>
      </p:sp>
      <p:pic>
        <p:nvPicPr>
          <p:cNvPr id="4098" name="Picture 2" descr="C:\Users\pholo\Desktop\images (1).jpg"/>
          <p:cNvPicPr>
            <a:picLocks noGrp="1" noChangeAspect="1" noChangeArrowheads="1"/>
          </p:cNvPicPr>
          <p:nvPr>
            <p:ph sz="quarter" idx="1"/>
          </p:nvPr>
        </p:nvPicPr>
        <p:blipFill>
          <a:blip r:embed="rId2"/>
          <a:srcRect/>
          <a:stretch>
            <a:fillRect/>
          </a:stretch>
        </p:blipFill>
        <p:spPr bwMode="auto">
          <a:xfrm>
            <a:off x="1038225" y="1981200"/>
            <a:ext cx="3028950" cy="38100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6" name="Picture 5"/>
          <p:cNvPicPr>
            <a:picLocks noChangeAspect="1" noChangeArrowheads="1"/>
          </p:cNvPicPr>
          <p:nvPr/>
        </p:nvPicPr>
        <p:blipFill>
          <a:blip r:embed="rId3" cstate="print"/>
          <a:srcRect/>
          <a:stretch>
            <a:fillRect/>
          </a:stretch>
        </p:blipFill>
        <p:spPr bwMode="auto">
          <a:xfrm>
            <a:off x="7924800" y="228600"/>
            <a:ext cx="990600" cy="7620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down)">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n-IN" b="1" dirty="0" smtClean="0">
                <a:solidFill>
                  <a:srgbClr val="C00000"/>
                </a:solidFill>
              </a:rPr>
              <a:t>স্পীনোজার মতে জড় ও আত্মা কী?</a:t>
            </a:r>
            <a:endParaRPr lang="en-US" b="1" dirty="0">
              <a:solidFill>
                <a:srgbClr val="C00000"/>
              </a:solidFill>
            </a:endParaRPr>
          </a:p>
        </p:txBody>
      </p:sp>
      <p:sp>
        <p:nvSpPr>
          <p:cNvPr id="4" name="Content Placeholder 3"/>
          <p:cNvSpPr>
            <a:spLocks noGrp="1"/>
          </p:cNvSpPr>
          <p:nvPr>
            <p:ph sz="quarter" idx="2"/>
          </p:nvPr>
        </p:nvSpPr>
        <p:spPr>
          <a:xfrm>
            <a:off x="3505200" y="1600200"/>
            <a:ext cx="5181600" cy="4525963"/>
          </a:xfrm>
        </p:spPr>
        <p:txBody>
          <a:bodyPr/>
          <a:lstStyle/>
          <a:p>
            <a:pPr algn="just"/>
            <a:endParaRPr lang="bn-IN" sz="3200" b="1" dirty="0" smtClean="0"/>
          </a:p>
          <a:p>
            <a:pPr algn="just"/>
            <a:r>
              <a:rPr lang="bn-IN" sz="3200" b="1" dirty="0" smtClean="0"/>
              <a:t>স্পীনোজা একটি দ্রব্য স্বীকার করেন সেটি হল ঈশ্বর। তাঁর মতে ঈশ্বর অসংখ্য গুণের অধিকারি সেই অসংখ্য গুণের মধ্যে দুটি হল জড় ও আত্মা ।</a:t>
            </a:r>
            <a:endParaRPr lang="en-US" sz="3200" b="1" dirty="0" smtClean="0"/>
          </a:p>
          <a:p>
            <a:endParaRPr lang="en-US" dirty="0"/>
          </a:p>
        </p:txBody>
      </p:sp>
      <p:pic>
        <p:nvPicPr>
          <p:cNvPr id="5" name="Picture 2" descr="C:\Users\pholo\Desktop\download.jpg"/>
          <p:cNvPicPr>
            <a:picLocks noGrp="1" noChangeAspect="1" noChangeArrowheads="1"/>
          </p:cNvPicPr>
          <p:nvPr>
            <p:ph sz="quarter" idx="1"/>
          </p:nvPr>
        </p:nvPicPr>
        <p:blipFill>
          <a:blip r:embed="rId2"/>
          <a:srcRect/>
          <a:stretch>
            <a:fillRect/>
          </a:stretch>
        </p:blipFill>
        <p:spPr bwMode="auto">
          <a:xfrm>
            <a:off x="381001" y="2133600"/>
            <a:ext cx="2819399" cy="33528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6" name="Picture 5"/>
          <p:cNvPicPr>
            <a:picLocks noChangeAspect="1" noChangeArrowheads="1"/>
          </p:cNvPicPr>
          <p:nvPr/>
        </p:nvPicPr>
        <p:blipFill>
          <a:blip r:embed="rId3" cstate="print"/>
          <a:srcRect/>
          <a:stretch>
            <a:fillRect/>
          </a:stretch>
        </p:blipFill>
        <p:spPr bwMode="auto">
          <a:xfrm>
            <a:off x="7924800" y="228600"/>
            <a:ext cx="990600" cy="7620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Effect transition="in" filter="wipe(down)">
                                      <p:cBhvr>
                                        <p:cTn id="13"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n-IN" b="1" dirty="0" smtClean="0">
                <a:solidFill>
                  <a:srgbClr val="C00000"/>
                </a:solidFill>
              </a:rPr>
              <a:t>লকের মতে দ্রব্য কী?</a:t>
            </a:r>
            <a:endParaRPr lang="en-US" b="1" dirty="0">
              <a:solidFill>
                <a:srgbClr val="C00000"/>
              </a:solidFill>
            </a:endParaRPr>
          </a:p>
        </p:txBody>
      </p:sp>
      <p:sp>
        <p:nvSpPr>
          <p:cNvPr id="4" name="Content Placeholder 3"/>
          <p:cNvSpPr>
            <a:spLocks noGrp="1"/>
          </p:cNvSpPr>
          <p:nvPr>
            <p:ph sz="quarter" idx="2"/>
          </p:nvPr>
        </p:nvSpPr>
        <p:spPr>
          <a:xfrm>
            <a:off x="914400" y="1600200"/>
            <a:ext cx="4495800" cy="4525963"/>
          </a:xfrm>
        </p:spPr>
        <p:txBody>
          <a:bodyPr>
            <a:normAutofit fontScale="92500"/>
          </a:bodyPr>
          <a:lstStyle/>
          <a:p>
            <a:pPr algn="just"/>
            <a:r>
              <a:rPr lang="bn-IN" sz="3200" b="1" dirty="0" smtClean="0"/>
              <a:t>লকের মতে, ‘দ্রব্য হল গুণের আধার যা অজ্ঞাত ও অজ্ঞেয়।’ তাঁর মতে দ্রব্যকে আমরা জানি না, আমরা জানি গুণকে এবং গুণগুলি তো আর শূণ্যে ভেসে বেড়াতে পাড়ে না, তাদের একটি আশ্রয় চাই, এই আশ্রয়টিই হল দ্রব্য। </a:t>
            </a:r>
            <a:endParaRPr lang="en-US" sz="3200" b="1" dirty="0"/>
          </a:p>
        </p:txBody>
      </p:sp>
      <p:pic>
        <p:nvPicPr>
          <p:cNvPr id="5" name="Picture 2" descr="C:\Users\pholo\Desktop\download (1).jpg"/>
          <p:cNvPicPr>
            <a:picLocks noGrp="1" noChangeAspect="1" noChangeArrowheads="1"/>
          </p:cNvPicPr>
          <p:nvPr>
            <p:ph sz="quarter" idx="1"/>
          </p:nvPr>
        </p:nvPicPr>
        <p:blipFill>
          <a:blip r:embed="rId2"/>
          <a:srcRect/>
          <a:stretch>
            <a:fillRect/>
          </a:stretch>
        </p:blipFill>
        <p:spPr bwMode="auto">
          <a:xfrm>
            <a:off x="5486400" y="1600200"/>
            <a:ext cx="3124200" cy="41148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6" name="Picture 5"/>
          <p:cNvPicPr>
            <a:picLocks noChangeAspect="1" noChangeArrowheads="1"/>
          </p:cNvPicPr>
          <p:nvPr/>
        </p:nvPicPr>
        <p:blipFill>
          <a:blip r:embed="rId3" cstate="print"/>
          <a:srcRect/>
          <a:stretch>
            <a:fillRect/>
          </a:stretch>
        </p:blipFill>
        <p:spPr bwMode="auto">
          <a:xfrm>
            <a:off x="7924800" y="228600"/>
            <a:ext cx="990600" cy="7620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down)">
                                      <p:cBhvr>
                                        <p:cTn id="12"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n-IN" b="1" dirty="0" smtClean="0">
                <a:solidFill>
                  <a:srgbClr val="C00000"/>
                </a:solidFill>
              </a:rPr>
              <a:t>লকের মতে জ্ঞানের উৎস কী?</a:t>
            </a:r>
            <a:endParaRPr lang="en-US" b="1" dirty="0">
              <a:solidFill>
                <a:srgbClr val="C00000"/>
              </a:solidFill>
            </a:endParaRPr>
          </a:p>
        </p:txBody>
      </p:sp>
      <p:sp>
        <p:nvSpPr>
          <p:cNvPr id="3" name="Content Placeholder 2"/>
          <p:cNvSpPr>
            <a:spLocks noGrp="1"/>
          </p:cNvSpPr>
          <p:nvPr>
            <p:ph sz="quarter" idx="1"/>
          </p:nvPr>
        </p:nvSpPr>
        <p:spPr/>
        <p:txBody>
          <a:bodyPr/>
          <a:lstStyle/>
          <a:p>
            <a:endParaRPr lang="en-US"/>
          </a:p>
        </p:txBody>
      </p:sp>
      <p:sp>
        <p:nvSpPr>
          <p:cNvPr id="4" name="Content Placeholder 3"/>
          <p:cNvSpPr>
            <a:spLocks noGrp="1"/>
          </p:cNvSpPr>
          <p:nvPr>
            <p:ph sz="quarter" idx="2"/>
          </p:nvPr>
        </p:nvSpPr>
        <p:spPr>
          <a:xfrm>
            <a:off x="457200" y="1600200"/>
            <a:ext cx="5181600" cy="4525963"/>
          </a:xfrm>
        </p:spPr>
        <p:txBody>
          <a:bodyPr>
            <a:normAutofit/>
          </a:bodyPr>
          <a:lstStyle/>
          <a:p>
            <a:pPr algn="just"/>
            <a:r>
              <a:rPr lang="bn-IN" sz="3200" b="1" dirty="0" smtClean="0"/>
              <a:t>লকের মতে আমাদের জ্ঞানের একমাত্র উৎস হল অভিজ্ঞতা, যার দুটি পথ- সংবেদন ও অন্তর্দর্শন। লকের মতে বর্ণ, গন্ধ প্রভৃতি সংবেদনের মাধ্যমে ও সুখ, দুঃখ প্রভৃতি অন্তর্দর্শনের মাধ্যমে লাভ করি।</a:t>
            </a:r>
            <a:endParaRPr lang="en-US" sz="3200" b="1" dirty="0"/>
          </a:p>
        </p:txBody>
      </p:sp>
      <p:pic>
        <p:nvPicPr>
          <p:cNvPr id="5122" name="Picture 2" descr="C:\Users\pholo\Desktop\download (1).jpg"/>
          <p:cNvPicPr>
            <a:picLocks noChangeAspect="1" noChangeArrowheads="1"/>
          </p:cNvPicPr>
          <p:nvPr/>
        </p:nvPicPr>
        <p:blipFill>
          <a:blip r:embed="rId2"/>
          <a:srcRect/>
          <a:stretch>
            <a:fillRect/>
          </a:stretch>
        </p:blipFill>
        <p:spPr bwMode="auto">
          <a:xfrm>
            <a:off x="5791200" y="1905000"/>
            <a:ext cx="2667000" cy="3657600"/>
          </a:xfrm>
          <a:prstGeom prst="rect">
            <a:avLst/>
          </a:prstGeom>
          <a:ln>
            <a:noFill/>
          </a:ln>
          <a:effectLst>
            <a:softEdge rad="112500"/>
          </a:effectLst>
        </p:spPr>
      </p:pic>
      <p:pic>
        <p:nvPicPr>
          <p:cNvPr id="6" name="Picture 5"/>
          <p:cNvPicPr>
            <a:picLocks noChangeAspect="1" noChangeArrowheads="1"/>
          </p:cNvPicPr>
          <p:nvPr/>
        </p:nvPicPr>
        <p:blipFill>
          <a:blip r:embed="rId3" cstate="print"/>
          <a:srcRect/>
          <a:stretch>
            <a:fillRect/>
          </a:stretch>
        </p:blipFill>
        <p:spPr bwMode="auto">
          <a:xfrm>
            <a:off x="7924800" y="228600"/>
            <a:ext cx="990600" cy="7620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down)">
                                      <p:cBhvr>
                                        <p:cTn id="12"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n-IN" b="1" dirty="0" smtClean="0">
                <a:solidFill>
                  <a:srgbClr val="C00000"/>
                </a:solidFill>
              </a:rPr>
              <a:t>লকের মতে দ্রব্য ক’টি ও কী কী?</a:t>
            </a:r>
            <a:endParaRPr lang="en-US" b="1" dirty="0">
              <a:solidFill>
                <a:srgbClr val="C00000"/>
              </a:solidFill>
            </a:endParaRPr>
          </a:p>
        </p:txBody>
      </p:sp>
      <p:sp>
        <p:nvSpPr>
          <p:cNvPr id="4" name="Content Placeholder 3"/>
          <p:cNvSpPr>
            <a:spLocks noGrp="1"/>
          </p:cNvSpPr>
          <p:nvPr>
            <p:ph sz="quarter" idx="2"/>
          </p:nvPr>
        </p:nvSpPr>
        <p:spPr>
          <a:xfrm>
            <a:off x="3429000" y="1600200"/>
            <a:ext cx="5257800" cy="4525963"/>
          </a:xfrm>
        </p:spPr>
        <p:txBody>
          <a:bodyPr>
            <a:normAutofit/>
          </a:bodyPr>
          <a:lstStyle/>
          <a:p>
            <a:pPr algn="just"/>
            <a:r>
              <a:rPr lang="bn-IN" sz="3200" b="1" dirty="0"/>
              <a:t> </a:t>
            </a:r>
            <a:r>
              <a:rPr lang="bn-IN" sz="3200" b="1" dirty="0" smtClean="0"/>
              <a:t>লকের মতে দ্রব্য হল ৩টি – ১। বর্ণ, গন্ধ প্রভৃতি গুণের আধার হিসেবে জড় দ্রব্য, ২। সুখ, দুঃখ প্রভৃতি মানসিক গুণের আধার হিসেবে আত্মা দ্রব্য, এবং ৩।সর্বজ্ঞতা, নিত্যতা প্রভৃতি গুণের আধার হিসেবে ঈশ্বর নামক দ্রব্য স্বীকার করেছেন।  </a:t>
            </a:r>
            <a:endParaRPr lang="en-US" sz="3200" b="1" dirty="0"/>
          </a:p>
        </p:txBody>
      </p:sp>
      <p:pic>
        <p:nvPicPr>
          <p:cNvPr id="6146" name="Picture 2" descr="C:\Users\pholo\Desktop\download (1).jpg"/>
          <p:cNvPicPr>
            <a:picLocks noGrp="1" noChangeAspect="1" noChangeArrowheads="1"/>
          </p:cNvPicPr>
          <p:nvPr>
            <p:ph sz="quarter" idx="1"/>
          </p:nvPr>
        </p:nvPicPr>
        <p:blipFill>
          <a:blip r:embed="rId2"/>
          <a:srcRect/>
          <a:stretch>
            <a:fillRect/>
          </a:stretch>
        </p:blipFill>
        <p:spPr bwMode="auto">
          <a:xfrm>
            <a:off x="609600" y="2057400"/>
            <a:ext cx="2971800" cy="38862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6" name="Picture 5"/>
          <p:cNvPicPr>
            <a:picLocks noChangeAspect="1" noChangeArrowheads="1"/>
          </p:cNvPicPr>
          <p:nvPr/>
        </p:nvPicPr>
        <p:blipFill>
          <a:blip r:embed="rId3" cstate="print"/>
          <a:srcRect/>
          <a:stretch>
            <a:fillRect/>
          </a:stretch>
        </p:blipFill>
        <p:spPr bwMode="auto">
          <a:xfrm>
            <a:off x="7924800" y="228600"/>
            <a:ext cx="990600" cy="7620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down)">
                                      <p:cBhvr>
                                        <p:cTn id="12"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n-IN" b="1" dirty="0" smtClean="0">
                <a:solidFill>
                  <a:srgbClr val="C00000"/>
                </a:solidFill>
              </a:rPr>
              <a:t>বার্কলের মতে দ্রব্য কী?</a:t>
            </a:r>
            <a:endParaRPr lang="en-US" b="1" dirty="0">
              <a:solidFill>
                <a:srgbClr val="C00000"/>
              </a:solidFill>
            </a:endParaRPr>
          </a:p>
        </p:txBody>
      </p:sp>
      <p:sp>
        <p:nvSpPr>
          <p:cNvPr id="4" name="Content Placeholder 3"/>
          <p:cNvSpPr>
            <a:spLocks noGrp="1"/>
          </p:cNvSpPr>
          <p:nvPr>
            <p:ph sz="quarter" idx="2"/>
          </p:nvPr>
        </p:nvSpPr>
        <p:spPr>
          <a:xfrm>
            <a:off x="3429000" y="1600200"/>
            <a:ext cx="5257800" cy="4525963"/>
          </a:xfrm>
        </p:spPr>
        <p:txBody>
          <a:bodyPr>
            <a:normAutofit/>
          </a:bodyPr>
          <a:lstStyle/>
          <a:p>
            <a:pPr algn="just"/>
            <a:r>
              <a:rPr lang="bn-IN" sz="3200" b="1" dirty="0" smtClean="0"/>
              <a:t>বার্কলেও লকের মত বলেছেন, দ্রব্য হল গুণের আধার বা আশ্রয়। তাঁর মতে দ্রব্য গুণের আশ্রয় হলে জড় দ্রব্যের অস্তিত্ব স্বীকার করা যায় না, কেননা গুণের আশ্রয় রূপে জড় দ্রব্যের প্রত্যক্ষ হয় না।</a:t>
            </a:r>
            <a:endParaRPr lang="en-US" sz="3200" b="1" dirty="0"/>
          </a:p>
        </p:txBody>
      </p:sp>
      <p:pic>
        <p:nvPicPr>
          <p:cNvPr id="5" name="Picture 2" descr="C:\Users\pholo\Desktop\download (2).jpg"/>
          <p:cNvPicPr>
            <a:picLocks noGrp="1" noChangeAspect="1" noChangeArrowheads="1"/>
          </p:cNvPicPr>
          <p:nvPr>
            <p:ph sz="quarter" idx="1"/>
          </p:nvPr>
        </p:nvPicPr>
        <p:blipFill>
          <a:blip r:embed="rId2"/>
          <a:srcRect/>
          <a:stretch>
            <a:fillRect/>
          </a:stretch>
        </p:blipFill>
        <p:spPr bwMode="auto">
          <a:xfrm>
            <a:off x="914400" y="1828800"/>
            <a:ext cx="2209800" cy="36576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6" name="Picture 5"/>
          <p:cNvPicPr>
            <a:picLocks noChangeAspect="1" noChangeArrowheads="1"/>
          </p:cNvPicPr>
          <p:nvPr/>
        </p:nvPicPr>
        <p:blipFill>
          <a:blip r:embed="rId3" cstate="print"/>
          <a:srcRect/>
          <a:stretch>
            <a:fillRect/>
          </a:stretch>
        </p:blipFill>
        <p:spPr bwMode="auto">
          <a:xfrm>
            <a:off x="7924800" y="228600"/>
            <a:ext cx="990600" cy="7620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down)">
                                      <p:cBhvr>
                                        <p:cTn id="12"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n-IN" b="1" dirty="0" smtClean="0">
                <a:solidFill>
                  <a:srgbClr val="C00000"/>
                </a:solidFill>
              </a:rPr>
              <a:t>‘অস্তিত্ব প্রত্যক্ষ নির্ভর’ – বলতে বার্কলে কী বোঝেন? </a:t>
            </a:r>
            <a:endParaRPr lang="en-US" b="1" dirty="0">
              <a:solidFill>
                <a:srgbClr val="C00000"/>
              </a:solidFill>
            </a:endParaRPr>
          </a:p>
        </p:txBody>
      </p:sp>
      <p:sp>
        <p:nvSpPr>
          <p:cNvPr id="4" name="Content Placeholder 3"/>
          <p:cNvSpPr>
            <a:spLocks noGrp="1"/>
          </p:cNvSpPr>
          <p:nvPr>
            <p:ph sz="quarter" idx="2"/>
          </p:nvPr>
        </p:nvSpPr>
        <p:spPr>
          <a:xfrm>
            <a:off x="3276600" y="1600200"/>
            <a:ext cx="5410200" cy="4525963"/>
          </a:xfrm>
        </p:spPr>
        <p:txBody>
          <a:bodyPr>
            <a:normAutofit/>
          </a:bodyPr>
          <a:lstStyle/>
          <a:p>
            <a:pPr algn="just"/>
            <a:r>
              <a:rPr lang="bn-IN" sz="3200" b="1" dirty="0" smtClean="0"/>
              <a:t>‘অস্তিত্ব প্রত্যক্ষ নির্ভর’ – বলতে বার্কলে বুঝিয়েছেন সেটাই ‘আছে’ বলা যাবে যাকে প্রত্যক্ষ করা যায়, এবং যাকে প্রত্যক্ষ করা যায় না তা নেই। কাজেই কোন কিছুকে অস্তিত্বশীল হতে হলে প্রথমে তাকে প্রত্যক্ষযোগ্য হতে হবে।</a:t>
            </a:r>
            <a:endParaRPr lang="en-US" sz="3200" b="1" dirty="0"/>
          </a:p>
        </p:txBody>
      </p:sp>
      <p:pic>
        <p:nvPicPr>
          <p:cNvPr id="7" name="Picture 2" descr="C:\Users\pholo\Desktop\download (2).jpg"/>
          <p:cNvPicPr>
            <a:picLocks noGrp="1" noChangeAspect="1" noChangeArrowheads="1"/>
          </p:cNvPicPr>
          <p:nvPr>
            <p:ph sz="quarter" idx="1"/>
          </p:nvPr>
        </p:nvPicPr>
        <p:blipFill>
          <a:blip r:embed="rId2"/>
          <a:srcRect/>
          <a:stretch>
            <a:fillRect/>
          </a:stretch>
        </p:blipFill>
        <p:spPr bwMode="auto">
          <a:xfrm>
            <a:off x="914400" y="1981200"/>
            <a:ext cx="2286000" cy="365760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pic>
        <p:nvPicPr>
          <p:cNvPr id="8" name="Picture 7"/>
          <p:cNvPicPr>
            <a:picLocks noChangeAspect="1" noChangeArrowheads="1"/>
          </p:cNvPicPr>
          <p:nvPr/>
        </p:nvPicPr>
        <p:blipFill>
          <a:blip r:embed="rId3" cstate="print"/>
          <a:srcRect/>
          <a:stretch>
            <a:fillRect/>
          </a:stretch>
        </p:blipFill>
        <p:spPr bwMode="auto">
          <a:xfrm>
            <a:off x="7924800" y="228600"/>
            <a:ext cx="990600" cy="7620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wipe(down)">
                                      <p:cBhvr>
                                        <p:cTn id="13"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n-IN" b="1" dirty="0" smtClean="0">
                <a:solidFill>
                  <a:srgbClr val="C00000"/>
                </a:solidFill>
              </a:rPr>
              <a:t>বার্কলে কেন জড়ের অস্তিত্ব অস্বীকার করেন?</a:t>
            </a:r>
            <a:endParaRPr lang="en-US" b="1" dirty="0">
              <a:solidFill>
                <a:srgbClr val="C00000"/>
              </a:solidFill>
            </a:endParaRPr>
          </a:p>
        </p:txBody>
      </p:sp>
      <p:sp>
        <p:nvSpPr>
          <p:cNvPr id="3" name="Content Placeholder 2"/>
          <p:cNvSpPr>
            <a:spLocks noGrp="1"/>
          </p:cNvSpPr>
          <p:nvPr>
            <p:ph sz="quarter" idx="1"/>
          </p:nvPr>
        </p:nvSpPr>
        <p:spPr/>
        <p:txBody>
          <a:bodyPr>
            <a:normAutofit/>
          </a:bodyPr>
          <a:lstStyle/>
          <a:p>
            <a:endParaRPr lang="en-US"/>
          </a:p>
        </p:txBody>
      </p:sp>
      <p:sp>
        <p:nvSpPr>
          <p:cNvPr id="4" name="Content Placeholder 3"/>
          <p:cNvSpPr>
            <a:spLocks noGrp="1"/>
          </p:cNvSpPr>
          <p:nvPr>
            <p:ph sz="quarter" idx="2"/>
          </p:nvPr>
        </p:nvSpPr>
        <p:spPr>
          <a:xfrm>
            <a:off x="457200" y="1600200"/>
            <a:ext cx="6096000" cy="4525963"/>
          </a:xfrm>
        </p:spPr>
        <p:txBody>
          <a:bodyPr>
            <a:normAutofit/>
          </a:bodyPr>
          <a:lstStyle/>
          <a:p>
            <a:pPr algn="just"/>
            <a:r>
              <a:rPr lang="bn-IN" sz="3200" b="1" dirty="0" smtClean="0"/>
              <a:t>বার্কলের মতে জড় দ্রব্য বলতে কেবল গুণ সমষ্টিকে বোঝায়। জড় দ্রব্য একটি নাম মাত্র। যেমন কমলালেবু কতগুলি বিশেষ সমষ্টিকে বোঝায়। তাঁর মতে যেহেতু আমরা গুণকে প্রত্যক্ষ করি তাই গুণ আছে কিন্তু গুণের অতিরিক্ত কোন জড় দ্রব্য প্রত্যক্ষ করি না তাই জড় দ্রব্যও নেই। </a:t>
            </a:r>
            <a:endParaRPr lang="en-US" sz="3200" b="1" dirty="0"/>
          </a:p>
        </p:txBody>
      </p:sp>
      <p:pic>
        <p:nvPicPr>
          <p:cNvPr id="8194" name="Picture 2" descr="C:\Users\pholo\Desktop\download (2).jpg"/>
          <p:cNvPicPr>
            <a:picLocks noChangeAspect="1" noChangeArrowheads="1"/>
          </p:cNvPicPr>
          <p:nvPr/>
        </p:nvPicPr>
        <p:blipFill>
          <a:blip r:embed="rId2"/>
          <a:srcRect/>
          <a:stretch>
            <a:fillRect/>
          </a:stretch>
        </p:blipFill>
        <p:spPr bwMode="auto">
          <a:xfrm>
            <a:off x="6705600" y="1905000"/>
            <a:ext cx="2133600" cy="36576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6" name="Picture 5"/>
          <p:cNvPicPr>
            <a:picLocks noChangeAspect="1" noChangeArrowheads="1"/>
          </p:cNvPicPr>
          <p:nvPr/>
        </p:nvPicPr>
        <p:blipFill>
          <a:blip r:embed="rId3" cstate="print"/>
          <a:srcRect/>
          <a:stretch>
            <a:fillRect/>
          </a:stretch>
        </p:blipFill>
        <p:spPr bwMode="auto">
          <a:xfrm>
            <a:off x="7924800" y="228600"/>
            <a:ext cx="990600" cy="7620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down)">
                                      <p:cBhvr>
                                        <p:cTn id="12"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118</TotalTime>
  <Words>410</Words>
  <Application>Microsoft Office PowerPoint</Application>
  <PresentationFormat>On-screen Show (4:3)</PresentationFormat>
  <Paragraphs>33</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Median</vt:lpstr>
      <vt:lpstr>WESTERN PHILOSOPHY পাশ্চাত্য দর্শন</vt:lpstr>
      <vt:lpstr>স্পীনোজার মতে দ্রব্য ক’টি ও কী কী? </vt:lpstr>
      <vt:lpstr>স্পীনোজার মতে জড় ও আত্মা কী?</vt:lpstr>
      <vt:lpstr>লকের মতে দ্রব্য কী?</vt:lpstr>
      <vt:lpstr>লকের মতে জ্ঞানের উৎস কী?</vt:lpstr>
      <vt:lpstr>লকের মতে দ্রব্য ক’টি ও কী কী?</vt:lpstr>
      <vt:lpstr>বার্কলের মতে দ্রব্য কী?</vt:lpstr>
      <vt:lpstr>‘অস্তিত্ব প্রত্যক্ষ নির্ভর’ – বলতে বার্কলে কী বোঝেন? </vt:lpstr>
      <vt:lpstr>বার্কলে কেন জড়ের অস্তিত্ব অস্বীকার করেন?</vt:lpstr>
      <vt:lpstr>বার্কলের মতে দ্রব্য ক’টি ও কী কী?</vt:lpstr>
      <vt:lpstr>কার্য-কারণ সম্পর্কে প্রসক্তিবাদ কাকে বলে?</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WESTERN PHILOSOPHY</dc:title>
  <dc:creator>pholo</dc:creator>
  <cp:lastModifiedBy>pholo</cp:lastModifiedBy>
  <cp:revision>21</cp:revision>
  <dcterms:created xsi:type="dcterms:W3CDTF">2019-06-11T07:44:48Z</dcterms:created>
  <dcterms:modified xsi:type="dcterms:W3CDTF">2022-12-21T09:45:44Z</dcterms:modified>
</cp:coreProperties>
</file>